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22"/>
  </p:notesMasterIdLst>
  <p:sldIdLst>
    <p:sldId id="256" r:id="rId2"/>
    <p:sldId id="267" r:id="rId3"/>
    <p:sldId id="294" r:id="rId4"/>
    <p:sldId id="295" r:id="rId5"/>
    <p:sldId id="296" r:id="rId6"/>
    <p:sldId id="297" r:id="rId7"/>
    <p:sldId id="299" r:id="rId8"/>
    <p:sldId id="298" r:id="rId9"/>
    <p:sldId id="300" r:id="rId10"/>
    <p:sldId id="301" r:id="rId11"/>
    <p:sldId id="302" r:id="rId12"/>
    <p:sldId id="303" r:id="rId13"/>
    <p:sldId id="304" r:id="rId14"/>
    <p:sldId id="287" r:id="rId15"/>
    <p:sldId id="306" r:id="rId16"/>
    <p:sldId id="307" r:id="rId17"/>
    <p:sldId id="310" r:id="rId18"/>
    <p:sldId id="257" r:id="rId19"/>
    <p:sldId id="308" r:id="rId20"/>
    <p:sldId id="309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81" autoAdjust="0"/>
    <p:restoredTop sz="95250" autoAdjust="0"/>
  </p:normalViewPr>
  <p:slideViewPr>
    <p:cSldViewPr snapToGrid="0">
      <p:cViewPr varScale="1">
        <p:scale>
          <a:sx n="79" d="100"/>
          <a:sy n="79" d="100"/>
        </p:scale>
        <p:origin x="686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04C1EB-5684-43D8-9371-B63931F3A0FC}" type="datetimeFigureOut">
              <a:rPr lang="it-IT" smtClean="0"/>
              <a:t>27/04/2021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39235-D2BA-4E61-86FF-EE43CA2B87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8347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BDA8-E1F6-4D0D-A9D2-0E6946ECD3DE}" type="datetime1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Prof.ssa Corrente Maria Luisa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7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2E37C-CCD8-4456-8622-C5A971D35D6F}" type="datetime1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Prof.ssa Corrente Maria Luisa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187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FB09-8B57-4839-AFD9-DC8C4021085C}" type="datetime1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Prof.ssa Corrente Maria Luisa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77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F891-CF61-4499-9F64-34659F58B7DB}" type="datetime1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teacher Corrente Maria Luisa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26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34FEE-0B44-40ED-BF4A-769403AB0B1C}" type="datetime1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Prof.ssa Corrente Maria Luisa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57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A1BDA-0943-45B0-ACC0-961219267D97}" type="datetime1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Prof.ssa Corrente Maria Luisa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376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5D59-F813-4EB2-AA31-A5DF8309EB6B}" type="datetime1">
              <a:rPr lang="en-US" smtClean="0"/>
              <a:t>4/27/2021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Prof.ssa Corrente Maria Luisa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0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39693-3AD7-460C-BFD5-F4998AA66D31}" type="datetime1">
              <a:rPr lang="en-US" smtClean="0"/>
              <a:t>4/27/2021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Prof.ssa Corrente Maria Luisa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3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6399-9C8E-4473-A934-C7DF3512D061}" type="datetime1">
              <a:rPr lang="en-US" smtClean="0"/>
              <a:t>4/27/2021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Prof.ssa Corrente Maria Luisa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34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FE44-EAF3-4C93-AF2E-1C32598E0741}" type="datetime1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Prof.ssa Corrente Maria Luisa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7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22232-1800-44B0-BCAD-A1AB64973369}" type="datetime1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Prof.ssa Corrente Maria Luisa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73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Unit 1 – lesson 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pt-BR" dirty="0"/>
              <a:t>Teacher Corrente Maria Luisa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Html: introduction</a:t>
            </a:r>
          </a:p>
        </p:txBody>
      </p:sp>
    </p:spTree>
    <p:extLst>
      <p:ext uri="{BB962C8B-B14F-4D97-AF65-F5344CB8AC3E}">
        <p14:creationId xmlns:p14="http://schemas.microsoft.com/office/powerpoint/2010/main" val="4208434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0" r:id="rId5"/>
    <p:sldLayoutId id="2147483745" r:id="rId6"/>
    <p:sldLayoutId id="2147483741" r:id="rId7"/>
    <p:sldLayoutId id="2147483742" r:id="rId8"/>
    <p:sldLayoutId id="2147483743" r:id="rId9"/>
    <p:sldLayoutId id="2147483744" r:id="rId10"/>
    <p:sldLayoutId id="2147483746" r:id="rId11"/>
  </p:sldLayoutIdLst>
  <p:hf sldNum="0" hdr="0" dt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Verdana" panose="020B0604030504040204" pitchFamily="34" charset="0"/>
          <a:ea typeface="Verdana" panose="020B0604030504040204" pitchFamily="34" charset="0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10334BF-0422-4A9A-BE46-AEB8C348B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8F2823-0279-49D8-928D-754B22253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664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E45E95-311C-41C7-A882-6E43F08068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63"/>
            <a:ext cx="12188952" cy="685800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7299D5D-ECC5-41EB-B830-C3A35FB355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537516" y="0"/>
            <a:ext cx="6857999" cy="6857998"/>
          </a:xfrm>
          <a:prstGeom prst="ellipse">
            <a:avLst/>
          </a:prstGeom>
          <a:gradFill>
            <a:gsLst>
              <a:gs pos="0">
                <a:schemeClr val="accent1">
                  <a:lumMod val="20000"/>
                  <a:lumOff val="80000"/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8C91735-5EFE-44D1-8CC6-FDF0D11B6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3990" y="1194074"/>
            <a:ext cx="5589934" cy="5737916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33F926C-2613-475D-AEE4-CD7D87D3BA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439622" y="194269"/>
            <a:ext cx="5760743" cy="5737917"/>
          </a:xfrm>
          <a:prstGeom prst="ellipse">
            <a:avLst/>
          </a:pr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5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1003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68579D-AF6F-4545-A197-54B878EBB5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6105525" cy="2387600"/>
          </a:xfrm>
        </p:spPr>
        <p:txBody>
          <a:bodyPr>
            <a:normAutofit/>
          </a:bodyPr>
          <a:lstStyle/>
          <a:p>
            <a:pPr algn="l"/>
            <a:r>
              <a:rPr lang="it-IT" dirty="0">
                <a:solidFill>
                  <a:srgbClr val="FFFFFF"/>
                </a:solidFill>
              </a:rPr>
              <a:t>HTML: images and </a:t>
            </a:r>
            <a:r>
              <a:rPr lang="it-IT" dirty="0" err="1">
                <a:solidFill>
                  <a:srgbClr val="FFFFFF"/>
                </a:solidFill>
              </a:rPr>
              <a:t>paths</a:t>
            </a:r>
            <a:endParaRPr lang="it-IT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E4D9C4-2EE2-47D4-98D2-41DCC0DE7E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6105525" cy="1655762"/>
          </a:xfrm>
        </p:spPr>
        <p:txBody>
          <a:bodyPr>
            <a:normAutofit/>
          </a:bodyPr>
          <a:lstStyle/>
          <a:p>
            <a:pPr algn="l"/>
            <a:r>
              <a:rPr lang="it-IT" sz="2200" dirty="0">
                <a:solidFill>
                  <a:srgbClr val="FFFFFF"/>
                </a:solidFill>
              </a:rPr>
              <a:t>Unit 2 – Lesson 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FD32A06-E9FE-4F5A-88A6-84905A72C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5675" y="0"/>
            <a:ext cx="4883277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A54E4C-B955-4A91-A8AB-688B12D877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l="14409" r="41800"/>
          <a:stretch/>
        </p:blipFill>
        <p:spPr>
          <a:xfrm>
            <a:off x="7305675" y="-3319"/>
            <a:ext cx="4883278" cy="685800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E650E6-EAB7-454B-A273-0F4691C57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teacher Corrente Maria Luisa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681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410F67-1E26-4E51-A287-2AEBA6756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9770"/>
            <a:ext cx="10515600" cy="5349605"/>
          </a:xfrm>
        </p:spPr>
        <p:txBody>
          <a:bodyPr>
            <a:normAutofit fontScale="92500"/>
          </a:bodyPr>
          <a:lstStyle/>
          <a:p>
            <a:pPr marL="228600" indent="0" algn="ctr">
              <a:buNone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../images/Trento.jpg</a:t>
            </a:r>
          </a:p>
          <a:p>
            <a:pPr marL="228600" indent="0" algn="ctr"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0" algn="ctr"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0" algn="ctr"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0" algn="ctr"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0" algn="ctr"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0" algn="ctr"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0">
              <a:buNone/>
            </a:pPr>
            <a:r>
              <a:rPr lang="it-IT" dirty="0"/>
              <a:t>The HTML page (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index.html</a:t>
            </a:r>
            <a:r>
              <a:rPr lang="it-IT" dirty="0"/>
              <a:t>) and the folder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images</a:t>
            </a:r>
            <a:r>
              <a:rPr lang="it-IT" dirty="0"/>
              <a:t> are </a:t>
            </a:r>
            <a:r>
              <a:rPr lang="it-IT" dirty="0" err="1"/>
              <a:t>at</a:t>
            </a:r>
            <a:r>
              <a:rPr lang="it-IT" dirty="0"/>
              <a:t> the </a:t>
            </a:r>
            <a:r>
              <a:rPr lang="it-IT" dirty="0" err="1"/>
              <a:t>same</a:t>
            </a:r>
            <a:r>
              <a:rPr lang="it-IT" dirty="0"/>
              <a:t> </a:t>
            </a:r>
            <a:r>
              <a:rPr lang="it-IT" dirty="0" err="1"/>
              <a:t>level</a:t>
            </a:r>
            <a:r>
              <a:rPr lang="it-IT" dirty="0"/>
              <a:t>; to </a:t>
            </a:r>
            <a:r>
              <a:rPr lang="it-IT" dirty="0" err="1"/>
              <a:t>reach</a:t>
            </a:r>
            <a:r>
              <a:rPr lang="it-IT" dirty="0"/>
              <a:t> the image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Trento.jpg</a:t>
            </a:r>
            <a:r>
              <a:rPr lang="it-IT" dirty="0"/>
              <a:t>, the browser </a:t>
            </a:r>
            <a:r>
              <a:rPr lang="it-IT" dirty="0" err="1"/>
              <a:t>has</a:t>
            </a:r>
            <a:r>
              <a:rPr lang="it-IT" dirty="0"/>
              <a:t> to go to the </a:t>
            </a:r>
            <a:r>
              <a:rPr lang="it-IT" dirty="0" err="1"/>
              <a:t>upper</a:t>
            </a:r>
            <a:r>
              <a:rPr lang="it-IT" dirty="0"/>
              <a:t> </a:t>
            </a:r>
            <a:r>
              <a:rPr lang="it-IT" dirty="0" err="1"/>
              <a:t>level</a:t>
            </a:r>
            <a:r>
              <a:rPr lang="it-IT" dirty="0"/>
              <a:t> and access the folder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images</a:t>
            </a:r>
          </a:p>
          <a:p>
            <a:pPr marL="228600" indent="0" algn="ctr"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A21AC46-C98A-4175-8E29-868628054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teacher Corrente Maria Luisa</a:t>
            </a:r>
            <a:endParaRPr lang="en-US" dirty="0"/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B3BC4D1D-B1BB-4303-A914-1692418CB007}"/>
              </a:ext>
            </a:extLst>
          </p:cNvPr>
          <p:cNvCxnSpPr/>
          <p:nvPr/>
        </p:nvCxnSpPr>
        <p:spPr>
          <a:xfrm>
            <a:off x="5109488" y="3217034"/>
            <a:ext cx="0" cy="5933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egnaposto contenuto 2">
            <a:extLst>
              <a:ext uri="{FF2B5EF4-FFF2-40B4-BE49-F238E27FC236}">
                <a16:creationId xmlns:a16="http://schemas.microsoft.com/office/drawing/2014/main" id="{38ED3975-115C-4E3F-811B-F3D6790ACA59}"/>
              </a:ext>
            </a:extLst>
          </p:cNvPr>
          <p:cNvSpPr txBox="1">
            <a:spLocks/>
          </p:cNvSpPr>
          <p:nvPr/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2800" kern="1200">
                <a:solidFill>
                  <a:schemeClr val="tx2">
                    <a:alpha val="7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2400" kern="1200">
                <a:solidFill>
                  <a:schemeClr val="tx2">
                    <a:alpha val="7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12573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2">
                    <a:alpha val="7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alpha val="7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211455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alpha val="7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E7A48B08-6B55-4486-BCF1-50F474B9FDE8}"/>
              </a:ext>
            </a:extLst>
          </p:cNvPr>
          <p:cNvSpPr txBox="1"/>
          <p:nvPr/>
        </p:nvSpPr>
        <p:spPr>
          <a:xfrm>
            <a:off x="6401407" y="4090481"/>
            <a:ext cx="126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index.jpg</a:t>
            </a: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D2E3CCC9-2909-463A-9594-053DE2590580}"/>
              </a:ext>
            </a:extLst>
          </p:cNvPr>
          <p:cNvCxnSpPr/>
          <p:nvPr/>
        </p:nvCxnSpPr>
        <p:spPr>
          <a:xfrm>
            <a:off x="5487007" y="4281690"/>
            <a:ext cx="914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magine 16">
            <a:extLst>
              <a:ext uri="{FF2B5EF4-FFF2-40B4-BE49-F238E27FC236}">
                <a16:creationId xmlns:a16="http://schemas.microsoft.com/office/drawing/2014/main" id="{11405A58-84B9-4BF4-9FFF-E726C9BE6A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5133" y="3513728"/>
            <a:ext cx="1325563" cy="1325563"/>
          </a:xfrm>
          <a:prstGeom prst="rect">
            <a:avLst/>
          </a:prstGeom>
        </p:spPr>
      </p:pic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BC06D65B-C2C0-42F3-987F-FB0BDBC108DB}"/>
              </a:ext>
            </a:extLst>
          </p:cNvPr>
          <p:cNvCxnSpPr/>
          <p:nvPr/>
        </p:nvCxnSpPr>
        <p:spPr>
          <a:xfrm>
            <a:off x="5487007" y="2935102"/>
            <a:ext cx="914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>
            <a:extLst>
              <a:ext uri="{FF2B5EF4-FFF2-40B4-BE49-F238E27FC236}">
                <a16:creationId xmlns:a16="http://schemas.microsoft.com/office/drawing/2014/main" id="{9672EB1D-E295-4FE7-A08A-A7B881A119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5133" y="2167140"/>
            <a:ext cx="1325563" cy="1325563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98387EC9-0A74-44BA-9F5C-2623846B56F2}"/>
              </a:ext>
            </a:extLst>
          </p:cNvPr>
          <p:cNvSpPr txBox="1"/>
          <p:nvPr/>
        </p:nvSpPr>
        <p:spPr>
          <a:xfrm>
            <a:off x="6464891" y="2750436"/>
            <a:ext cx="1432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Trento.png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B12CF0F-34FF-4F6B-B263-BAE2E4A221E7}"/>
              </a:ext>
            </a:extLst>
          </p:cNvPr>
          <p:cNvSpPr txBox="1"/>
          <p:nvPr/>
        </p:nvSpPr>
        <p:spPr>
          <a:xfrm>
            <a:off x="4570923" y="3032368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images</a:t>
            </a:r>
          </a:p>
        </p:txBody>
      </p:sp>
    </p:spTree>
    <p:extLst>
      <p:ext uri="{BB962C8B-B14F-4D97-AF65-F5344CB8AC3E}">
        <p14:creationId xmlns:p14="http://schemas.microsoft.com/office/powerpoint/2010/main" val="2226208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385AFA-961A-493B-9C28-70487F33D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Work in </a:t>
            </a:r>
            <a:r>
              <a:rPr lang="it-IT" dirty="0" err="1"/>
              <a:t>pairs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A171A8-F3C5-4EE4-852C-E9309CAB6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Look </a:t>
            </a:r>
            <a:r>
              <a:rPr lang="it-IT" dirty="0" err="1"/>
              <a:t>at</a:t>
            </a:r>
            <a:r>
              <a:rPr lang="it-IT" dirty="0"/>
              <a:t> the following relative </a:t>
            </a:r>
            <a:r>
              <a:rPr lang="it-IT" dirty="0" err="1"/>
              <a:t>paths</a:t>
            </a:r>
            <a:r>
              <a:rPr lang="it-IT" dirty="0"/>
              <a:t> and </a:t>
            </a:r>
            <a:r>
              <a:rPr lang="it-IT" dirty="0" err="1"/>
              <a:t>describe</a:t>
            </a:r>
            <a:r>
              <a:rPr lang="it-IT" dirty="0"/>
              <a:t> the location of the image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Trento.jpg</a:t>
            </a:r>
            <a:r>
              <a:rPr lang="it-IT" dirty="0"/>
              <a:t>. Are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equivalent</a:t>
            </a:r>
            <a:r>
              <a:rPr lang="it-IT" dirty="0"/>
              <a:t> </a:t>
            </a:r>
            <a:r>
              <a:rPr lang="it-IT" dirty="0" err="1"/>
              <a:t>paths</a:t>
            </a:r>
            <a:r>
              <a:rPr lang="it-IT" dirty="0"/>
              <a:t>?</a:t>
            </a:r>
          </a:p>
          <a:p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0" algn="ctr">
              <a:buNone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../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mywebsite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/images/Trento.jpg</a:t>
            </a:r>
          </a:p>
          <a:p>
            <a:pPr marL="228600" indent="0" algn="ctr">
              <a:buNone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../pages/images/Trento.jpg</a:t>
            </a:r>
          </a:p>
          <a:p>
            <a:pPr marL="228600" indent="0" algn="ctr">
              <a:buNone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Images/Trento.jpg</a:t>
            </a:r>
          </a:p>
          <a:p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0" algn="ctr">
              <a:buNone/>
            </a:pP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F1D3A5B-CF93-4E55-9940-5BA9F309D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teacher Corrente Maria Luisa</a:t>
            </a:r>
            <a:endParaRPr lang="en-US" dirty="0"/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FB20AE93-BB1B-4A2D-817B-BD6645A0164D}"/>
              </a:ext>
            </a:extLst>
          </p:cNvPr>
          <p:cNvSpPr/>
          <p:nvPr/>
        </p:nvSpPr>
        <p:spPr>
          <a:xfrm>
            <a:off x="3177207" y="4338197"/>
            <a:ext cx="5995976" cy="53023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7FB85BA5-AF32-447C-9A4B-5A044306AA53}"/>
              </a:ext>
            </a:extLst>
          </p:cNvPr>
          <p:cNvSpPr/>
          <p:nvPr/>
        </p:nvSpPr>
        <p:spPr>
          <a:xfrm>
            <a:off x="3572798" y="4936525"/>
            <a:ext cx="5250189" cy="53023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388796CB-4CA2-4377-A432-94F9818D4380}"/>
              </a:ext>
            </a:extLst>
          </p:cNvPr>
          <p:cNvSpPr/>
          <p:nvPr/>
        </p:nvSpPr>
        <p:spPr>
          <a:xfrm>
            <a:off x="4398528" y="5591531"/>
            <a:ext cx="3510064" cy="53023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6533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1164B3-873F-4BCA-A995-19D657EA8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Absolute </a:t>
            </a:r>
            <a:r>
              <a:rPr lang="it-IT" dirty="0" err="1"/>
              <a:t>paths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677288-5993-4107-9857-CD80CBEB8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They</a:t>
            </a:r>
            <a:r>
              <a:rPr lang="it-IT" dirty="0"/>
              <a:t> are </a:t>
            </a:r>
            <a:r>
              <a:rPr lang="it-IT" dirty="0" err="1"/>
              <a:t>used</a:t>
            </a:r>
            <a:r>
              <a:rPr lang="it-IT" dirty="0"/>
              <a:t> for images </a:t>
            </a:r>
            <a:r>
              <a:rPr lang="it-IT" dirty="0" err="1"/>
              <a:t>taken</a:t>
            </a:r>
            <a:r>
              <a:rPr lang="it-IT" dirty="0"/>
              <a:t> from the Internet</a:t>
            </a:r>
          </a:p>
          <a:p>
            <a:endParaRPr lang="it-IT" dirty="0"/>
          </a:p>
          <a:p>
            <a:r>
              <a:rPr lang="it-IT" dirty="0"/>
              <a:t>Absolute </a:t>
            </a:r>
            <a:r>
              <a:rPr lang="it-IT" dirty="0" err="1"/>
              <a:t>paths</a:t>
            </a:r>
            <a:r>
              <a:rPr lang="it-IT" dirty="0"/>
              <a:t> can be </a:t>
            </a:r>
            <a:r>
              <a:rPr lang="it-IT" dirty="0" err="1"/>
              <a:t>copied</a:t>
            </a:r>
            <a:r>
              <a:rPr lang="it-IT" dirty="0"/>
              <a:t> by </a:t>
            </a:r>
            <a:r>
              <a:rPr lang="it-IT" dirty="0" err="1"/>
              <a:t>right</a:t>
            </a:r>
            <a:r>
              <a:rPr lang="it-IT" dirty="0"/>
              <a:t> click on the image in the browser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9B3F036-6663-44BC-B882-3B04DDEAF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teacher Corrente Maria Luisa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636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DF6847-F64B-4ECB-A80E-1108B7A38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Why</a:t>
            </a:r>
            <a:r>
              <a:rPr lang="it-IT" dirty="0"/>
              <a:t> </a:t>
            </a:r>
            <a:r>
              <a:rPr lang="it-IT" dirty="0" err="1"/>
              <a:t>using</a:t>
            </a:r>
            <a:r>
              <a:rPr lang="it-IT" dirty="0"/>
              <a:t> relative </a:t>
            </a:r>
            <a:r>
              <a:rPr lang="it-IT" dirty="0" err="1"/>
              <a:t>paths</a:t>
            </a:r>
            <a:r>
              <a:rPr lang="it-IT" dirty="0"/>
              <a:t>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C0FE1C-9615-484F-85B1-26A3DD1C6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Because</a:t>
            </a:r>
            <a:r>
              <a:rPr lang="it-IT" dirty="0"/>
              <a:t> the </a:t>
            </a:r>
            <a:r>
              <a:rPr lang="it-IT" dirty="0" err="1"/>
              <a:t>owner</a:t>
            </a:r>
            <a:r>
              <a:rPr lang="it-IT" dirty="0"/>
              <a:t> the image </a:t>
            </a:r>
            <a:r>
              <a:rPr lang="it-IT" dirty="0" err="1"/>
              <a:t>taken</a:t>
            </a:r>
            <a:r>
              <a:rPr lang="it-IT" dirty="0"/>
              <a:t> from the Internet </a:t>
            </a:r>
            <a:r>
              <a:rPr lang="it-IT" dirty="0" err="1"/>
              <a:t>could</a:t>
            </a:r>
            <a:r>
              <a:rPr lang="it-IT" dirty="0"/>
              <a:t> delete </a:t>
            </a:r>
            <a:r>
              <a:rPr lang="it-IT" dirty="0" err="1"/>
              <a:t>it</a:t>
            </a:r>
            <a:endParaRPr lang="it-IT" dirty="0"/>
          </a:p>
          <a:p>
            <a:endParaRPr lang="it-IT" dirty="0"/>
          </a:p>
          <a:p>
            <a:r>
              <a:rPr lang="it-IT" dirty="0"/>
              <a:t>The </a:t>
            </a:r>
            <a:r>
              <a:rPr lang="it-IT" dirty="0" err="1"/>
              <a:t>better</a:t>
            </a:r>
            <a:r>
              <a:rPr lang="it-IT" dirty="0"/>
              <a:t> </a:t>
            </a:r>
            <a:r>
              <a:rPr lang="it-IT" dirty="0" err="1"/>
              <a:t>solution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to </a:t>
            </a:r>
            <a:r>
              <a:rPr lang="it-IT" dirty="0" err="1"/>
              <a:t>save</a:t>
            </a:r>
            <a:r>
              <a:rPr lang="it-IT" dirty="0"/>
              <a:t> </a:t>
            </a:r>
            <a:r>
              <a:rPr lang="it-IT" dirty="0" err="1"/>
              <a:t>our</a:t>
            </a:r>
            <a:r>
              <a:rPr lang="it-IT" dirty="0"/>
              <a:t> </a:t>
            </a:r>
            <a:r>
              <a:rPr lang="it-IT" dirty="0" err="1"/>
              <a:t>own</a:t>
            </a:r>
            <a:r>
              <a:rPr lang="it-IT" dirty="0"/>
              <a:t> images so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we</a:t>
            </a:r>
            <a:r>
              <a:rPr lang="it-IT" dirty="0"/>
              <a:t> can </a:t>
            </a:r>
            <a:r>
              <a:rPr lang="it-IT" dirty="0" err="1"/>
              <a:t>always</a:t>
            </a:r>
            <a:r>
              <a:rPr lang="it-IT" dirty="0"/>
              <a:t> access to </a:t>
            </a:r>
            <a:r>
              <a:rPr lang="it-IT" dirty="0" err="1"/>
              <a:t>them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50CFD0-04CF-42E0-A5BD-B48D73C20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teacher Corrente Maria Luisa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282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2835AEEB-D700-46BB-823F-5913B5B44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Some extra </a:t>
            </a:r>
            <a:r>
              <a:rPr lang="it-IT" dirty="0" err="1"/>
              <a:t>attributes</a:t>
            </a:r>
            <a:endParaRPr lang="it-IT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766F59DF-1931-4D35-A4EC-8C7E3CCAE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0" algn="ctr">
              <a:buNone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img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src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="images/Trento.jpg" alt="image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available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title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="City of Trento"&gt;</a:t>
            </a:r>
          </a:p>
          <a:p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5CCD33-9558-4A1F-BBCF-26DE061C4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Prof.ssa Corrente Maria Luisa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1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2835AEEB-D700-46BB-823F-5913B5B44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Some extra </a:t>
            </a:r>
            <a:r>
              <a:rPr lang="it-IT" dirty="0" err="1"/>
              <a:t>attributes</a:t>
            </a:r>
            <a:endParaRPr lang="it-IT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766F59DF-1931-4D35-A4EC-8C7E3CCAE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0" algn="ctr">
              <a:buNone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img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src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="images/Trento.jpg" alt="image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available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title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="City of Trento"&gt;</a:t>
            </a:r>
          </a:p>
          <a:p>
            <a:pPr marL="228600" indent="0" algn="ctr"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0" algn="ctr">
              <a:buNone/>
            </a:pPr>
            <a:r>
              <a:rPr lang="it-IT" dirty="0"/>
              <a:t>				</a:t>
            </a:r>
            <a:r>
              <a:rPr lang="it-IT" dirty="0" err="1"/>
              <a:t>It</a:t>
            </a:r>
            <a:r>
              <a:rPr lang="it-IT" dirty="0"/>
              <a:t> shows an alternative text, </a:t>
            </a:r>
          </a:p>
          <a:p>
            <a:pPr marL="228600" indent="0" algn="ctr">
              <a:buNone/>
            </a:pPr>
            <a:r>
              <a:rPr lang="it-IT" dirty="0"/>
              <a:t>			in case the image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available</a:t>
            </a:r>
            <a:endParaRPr lang="it-IT" dirty="0"/>
          </a:p>
          <a:p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5CCD33-9558-4A1F-BBCF-26DE061C4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Prof.ssa Corrente Maria Luisa</a:t>
            </a:r>
            <a:endParaRPr lang="en-US"/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482CEDE0-6484-4861-ABDC-9DB6E75DD4D6}"/>
              </a:ext>
            </a:extLst>
          </p:cNvPr>
          <p:cNvSpPr/>
          <p:nvPr/>
        </p:nvSpPr>
        <p:spPr>
          <a:xfrm>
            <a:off x="7554655" y="2241887"/>
            <a:ext cx="879226" cy="53023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6D71C697-1EB9-46D9-BB7D-A80FEE52F6A6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7994268" y="2772119"/>
            <a:ext cx="0" cy="112840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5394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2835AEEB-D700-46BB-823F-5913B5B44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Some extra </a:t>
            </a:r>
            <a:r>
              <a:rPr lang="it-IT" dirty="0" err="1"/>
              <a:t>attributes</a:t>
            </a:r>
            <a:endParaRPr lang="it-IT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766F59DF-1931-4D35-A4EC-8C7E3CCAE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0" algn="ctr">
              <a:buNone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img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src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="images/Trento.jpg" alt="image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available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title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="City of Trento"&gt;</a:t>
            </a:r>
          </a:p>
          <a:p>
            <a:pPr marL="228600" indent="0" algn="ctr"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0" algn="ctr"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0">
              <a:buNone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   </a:t>
            </a:r>
            <a:r>
              <a:rPr lang="it-IT" dirty="0" err="1"/>
              <a:t>It</a:t>
            </a:r>
            <a:r>
              <a:rPr lang="it-IT" dirty="0"/>
              <a:t> shows the </a:t>
            </a:r>
            <a:r>
              <a:rPr lang="it-IT" dirty="0" err="1"/>
              <a:t>title</a:t>
            </a:r>
            <a:r>
              <a:rPr lang="it-IT" dirty="0"/>
              <a:t> of the image, </a:t>
            </a:r>
          </a:p>
          <a:p>
            <a:pPr marL="228600" indent="0">
              <a:buNone/>
            </a:pPr>
            <a:r>
              <a:rPr lang="it-IT" dirty="0"/>
              <a:t>			  </a:t>
            </a:r>
            <a:r>
              <a:rPr lang="it-IT" dirty="0" err="1"/>
              <a:t>while</a:t>
            </a:r>
            <a:r>
              <a:rPr lang="it-IT" dirty="0"/>
              <a:t> </a:t>
            </a:r>
            <a:r>
              <a:rPr lang="it-IT" dirty="0" err="1"/>
              <a:t>mousing</a:t>
            </a:r>
            <a:r>
              <a:rPr lang="it-IT" dirty="0"/>
              <a:t> over </a:t>
            </a:r>
            <a:r>
              <a:rPr lang="it-IT" dirty="0" err="1"/>
              <a:t>it</a:t>
            </a:r>
            <a:endParaRPr lang="it-IT" dirty="0"/>
          </a:p>
          <a:p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5CCD33-9558-4A1F-BBCF-26DE061C4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Prof.ssa Corrente Maria Luisa</a:t>
            </a:r>
            <a:endParaRPr lang="en-US"/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482CEDE0-6484-4861-ABDC-9DB6E75DD4D6}"/>
              </a:ext>
            </a:extLst>
          </p:cNvPr>
          <p:cNvSpPr/>
          <p:nvPr/>
        </p:nvSpPr>
        <p:spPr>
          <a:xfrm>
            <a:off x="5083829" y="2689359"/>
            <a:ext cx="879226" cy="53023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6D71C697-1EB9-46D9-BB7D-A80FEE52F6A6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5523442" y="3219591"/>
            <a:ext cx="0" cy="112840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6147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1A84CF-E9D1-4749-B77D-B8EE8C78E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How to </a:t>
            </a:r>
            <a:r>
              <a:rPr lang="it-IT" dirty="0" err="1"/>
              <a:t>resize</a:t>
            </a:r>
            <a:r>
              <a:rPr lang="it-IT" dirty="0"/>
              <a:t> the image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13312E-4ED1-42C2-953F-E7DFB24EF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We</a:t>
            </a:r>
            <a:r>
              <a:rPr lang="it-IT" dirty="0"/>
              <a:t> can use the </a:t>
            </a:r>
            <a:r>
              <a:rPr lang="it-IT" dirty="0" err="1"/>
              <a:t>attribute</a:t>
            </a:r>
            <a:r>
              <a:rPr lang="it-IT" dirty="0"/>
              <a:t>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width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/>
              <a:t>or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height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dirty="0"/>
              <a:t>The </a:t>
            </a:r>
            <a:r>
              <a:rPr lang="it-IT" dirty="0" err="1"/>
              <a:t>value</a:t>
            </a:r>
            <a:r>
              <a:rPr lang="it-IT" dirty="0"/>
              <a:t> can be in pixels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px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/>
              <a:t>or in </a:t>
            </a:r>
            <a:r>
              <a:rPr lang="it-IT" dirty="0" err="1"/>
              <a:t>percentage</a:t>
            </a:r>
            <a:r>
              <a:rPr lang="it-IT" dirty="0"/>
              <a:t>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</a:p>
          <a:p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0" algn="ctr">
              <a:buNone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img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src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="images/Trento.jpg"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height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="100px"&gt;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4DD70CF-55F6-4118-BE78-AA26C2A65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teacher Corrente Maria Luisa</a:t>
            </a:r>
            <a:endParaRPr lang="en-US" dirty="0"/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BC562F88-BAE1-42A7-BDB5-01F8FC6A431E}"/>
              </a:ext>
            </a:extLst>
          </p:cNvPr>
          <p:cNvSpPr/>
          <p:nvPr/>
        </p:nvSpPr>
        <p:spPr>
          <a:xfrm>
            <a:off x="1776424" y="4576525"/>
            <a:ext cx="8846179" cy="53023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4438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04E67-7672-49FF-A1DE-80A02C450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Individual</a:t>
            </a:r>
            <a:r>
              <a:rPr lang="it-IT" dirty="0"/>
              <a:t>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176E7-D757-40CD-AE6B-142084D75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Create a folder and name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u="sng" dirty="0"/>
              <a:t>HTML – (</a:t>
            </a:r>
            <a:r>
              <a:rPr lang="it-IT" u="sng" dirty="0" err="1"/>
              <a:t>today’s</a:t>
            </a:r>
            <a:r>
              <a:rPr lang="it-IT" u="sng" dirty="0"/>
              <a:t> date)</a:t>
            </a:r>
          </a:p>
          <a:p>
            <a:endParaRPr lang="it-IT" dirty="0"/>
          </a:p>
          <a:p>
            <a:r>
              <a:rPr lang="it-IT" dirty="0"/>
              <a:t>Create an HTML page and </a:t>
            </a:r>
            <a:r>
              <a:rPr lang="it-IT" dirty="0" err="1"/>
              <a:t>save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in the folder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u="sng" dirty="0"/>
              <a:t>index.html</a:t>
            </a:r>
          </a:p>
          <a:p>
            <a:endParaRPr lang="it-IT" u="sng" dirty="0"/>
          </a:p>
          <a:p>
            <a:r>
              <a:rPr lang="it-IT" dirty="0"/>
              <a:t>Create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E770EF-D8E5-46EE-B28C-A481EF809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teacher Corrente Maria Luisa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4029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3635AA6-EEF7-44D5-A7B1-D1C265D50EF4}"/>
              </a:ext>
            </a:extLst>
          </p:cNvPr>
          <p:cNvCxnSpPr/>
          <p:nvPr/>
        </p:nvCxnSpPr>
        <p:spPr>
          <a:xfrm>
            <a:off x="4741222" y="4178398"/>
            <a:ext cx="914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F8B672A5-2F27-48A0-8E36-C0B41ADA3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Individual</a:t>
            </a:r>
            <a:r>
              <a:rPr lang="it-IT" dirty="0"/>
              <a:t> work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7754DA-46D1-4940-87EF-4958B999D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Create the following </a:t>
            </a:r>
            <a:r>
              <a:rPr lang="it-IT" dirty="0" err="1"/>
              <a:t>structure</a:t>
            </a:r>
            <a:r>
              <a:rPr lang="it-IT" dirty="0"/>
              <a:t>: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228600" indent="0">
              <a:buNone/>
            </a:pPr>
            <a:endParaRPr lang="it-IT" dirty="0"/>
          </a:p>
          <a:p>
            <a:r>
              <a:rPr lang="it-IT" dirty="0"/>
              <a:t>Create the following HTML page (</a:t>
            </a:r>
            <a:r>
              <a:rPr lang="it-IT" dirty="0" err="1"/>
              <a:t>remember</a:t>
            </a:r>
            <a:r>
              <a:rPr lang="it-IT" dirty="0"/>
              <a:t> to </a:t>
            </a:r>
            <a:r>
              <a:rPr lang="it-IT" dirty="0" err="1"/>
              <a:t>add</a:t>
            </a:r>
            <a:r>
              <a:rPr lang="it-IT" dirty="0"/>
              <a:t> the </a:t>
            </a:r>
            <a:r>
              <a:rPr lang="it-IT" dirty="0" err="1"/>
              <a:t>author</a:t>
            </a:r>
            <a:r>
              <a:rPr lang="it-IT" dirty="0"/>
              <a:t> of the page and </a:t>
            </a:r>
            <a:r>
              <a:rPr lang="it-IT" dirty="0" err="1"/>
              <a:t>and</a:t>
            </a:r>
            <a:r>
              <a:rPr lang="it-IT" dirty="0"/>
              <a:t> alternative text to the image)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8E99EFF-C271-45FF-A328-540A3E39F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teacher Corrente Maria Luisa</a:t>
            </a:r>
            <a:endParaRPr lang="en-US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B32BED01-45BC-46AD-B750-7D05D6E9F2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9398" y="3454110"/>
            <a:ext cx="1325563" cy="1325563"/>
          </a:xfrm>
          <a:prstGeom prst="rect">
            <a:avLst/>
          </a:prstGeom>
        </p:spPr>
      </p:pic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42A607C6-E075-4A1E-88C9-55D325A5F373}"/>
              </a:ext>
            </a:extLst>
          </p:cNvPr>
          <p:cNvCxnSpPr/>
          <p:nvPr/>
        </p:nvCxnSpPr>
        <p:spPr>
          <a:xfrm>
            <a:off x="2344973" y="3275570"/>
            <a:ext cx="914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magine 6">
            <a:extLst>
              <a:ext uri="{FF2B5EF4-FFF2-40B4-BE49-F238E27FC236}">
                <a16:creationId xmlns:a16="http://schemas.microsoft.com/office/drawing/2014/main" id="{36C23F34-0D21-4D3A-BD25-6D0A981660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99" y="2507608"/>
            <a:ext cx="1325563" cy="1325563"/>
          </a:xfrm>
          <a:prstGeom prst="rect">
            <a:avLst/>
          </a:prstGeom>
        </p:spPr>
      </p:pic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E3852816-79C9-4682-9CC0-8C7A2FCFA430}"/>
              </a:ext>
            </a:extLst>
          </p:cNvPr>
          <p:cNvCxnSpPr/>
          <p:nvPr/>
        </p:nvCxnSpPr>
        <p:spPr>
          <a:xfrm>
            <a:off x="2877261" y="3275570"/>
            <a:ext cx="0" cy="5933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52A4B605-A88B-4C8C-B6CF-F0D481EF42BC}"/>
              </a:ext>
            </a:extLst>
          </p:cNvPr>
          <p:cNvCxnSpPr/>
          <p:nvPr/>
        </p:nvCxnSpPr>
        <p:spPr>
          <a:xfrm>
            <a:off x="2847571" y="3282052"/>
            <a:ext cx="914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C32C79F5-C045-46DB-B44C-8EDA28795AAE}"/>
              </a:ext>
            </a:extLst>
          </p:cNvPr>
          <p:cNvCxnSpPr/>
          <p:nvPr/>
        </p:nvCxnSpPr>
        <p:spPr>
          <a:xfrm>
            <a:off x="2873508" y="3872195"/>
            <a:ext cx="914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CE621ED6-2D08-4F0A-ACDB-13C6B7EAAB30}"/>
              </a:ext>
            </a:extLst>
          </p:cNvPr>
          <p:cNvSpPr txBox="1"/>
          <p:nvPr/>
        </p:nvSpPr>
        <p:spPr>
          <a:xfrm>
            <a:off x="993729" y="3429000"/>
            <a:ext cx="18084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HTML – </a:t>
            </a:r>
            <a:b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it-IT" dirty="0" err="1">
                <a:latin typeface="Verdana" panose="020B0604030504040204" pitchFamily="34" charset="0"/>
                <a:ea typeface="Verdana" panose="020B0604030504040204" pitchFamily="34" charset="0"/>
              </a:rPr>
              <a:t>today’s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 date)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6CCA6E0E-8F66-406E-840B-CFEF37C654C2}"/>
              </a:ext>
            </a:extLst>
          </p:cNvPr>
          <p:cNvSpPr txBox="1"/>
          <p:nvPr/>
        </p:nvSpPr>
        <p:spPr>
          <a:xfrm>
            <a:off x="3761971" y="4290281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images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B360FCDD-30EF-4E87-AE28-8533D1E44ABB}"/>
              </a:ext>
            </a:extLst>
          </p:cNvPr>
          <p:cNvSpPr txBox="1"/>
          <p:nvPr/>
        </p:nvSpPr>
        <p:spPr>
          <a:xfrm>
            <a:off x="3761971" y="3060402"/>
            <a:ext cx="126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index.jpg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80350C49-E079-4D92-9AFE-7EB3EE600BAA}"/>
              </a:ext>
            </a:extLst>
          </p:cNvPr>
          <p:cNvSpPr txBox="1"/>
          <p:nvPr/>
        </p:nvSpPr>
        <p:spPr>
          <a:xfrm>
            <a:off x="5603371" y="3993144"/>
            <a:ext cx="2631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TheRollingStones.jpg</a:t>
            </a:r>
          </a:p>
        </p:txBody>
      </p:sp>
    </p:spTree>
    <p:extLst>
      <p:ext uri="{BB962C8B-B14F-4D97-AF65-F5344CB8AC3E}">
        <p14:creationId xmlns:p14="http://schemas.microsoft.com/office/powerpoint/2010/main" val="1754521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C12622-A22F-4A12-8621-4926F1D1B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How to </a:t>
            </a:r>
            <a:r>
              <a:rPr lang="it-IT" dirty="0" err="1"/>
              <a:t>add</a:t>
            </a:r>
            <a:r>
              <a:rPr lang="it-IT" dirty="0"/>
              <a:t> images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21324F5F-9713-4711-88FE-F5A86A75A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0" algn="ctr">
              <a:buNone/>
            </a:pPr>
            <a:endParaRPr lang="it-IT" dirty="0"/>
          </a:p>
          <a:p>
            <a:pPr marL="228600" indent="0" algn="ctr">
              <a:buNone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img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src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="images/Trento.jpg"&gt;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21BCA7-4227-4B6A-9987-126F0A2B8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teacher Corrente Maria Luisa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9011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E90A32-A8B4-46FD-91F7-B5C975DF0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266FC23-AAFD-44B1-BE02-64180D915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teacher Corrente Maria Luisa</a:t>
            </a:r>
            <a:endParaRPr lang="en-US" dirty="0"/>
          </a:p>
        </p:txBody>
      </p:sp>
      <p:pic>
        <p:nvPicPr>
          <p:cNvPr id="10" name="Segnaposto contenuto 9">
            <a:extLst>
              <a:ext uri="{FF2B5EF4-FFF2-40B4-BE49-F238E27FC236}">
                <a16:creationId xmlns:a16="http://schemas.microsoft.com/office/drawing/2014/main" id="{71A1BA46-DE7C-41C2-BA7B-F3CFD4F38D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21" y="1328131"/>
            <a:ext cx="10018157" cy="4201738"/>
          </a:xfrm>
        </p:spPr>
      </p:pic>
    </p:spTree>
    <p:extLst>
      <p:ext uri="{BB962C8B-B14F-4D97-AF65-F5344CB8AC3E}">
        <p14:creationId xmlns:p14="http://schemas.microsoft.com/office/powerpoint/2010/main" val="1040715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C12622-A22F-4A12-8621-4926F1D1B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How to </a:t>
            </a:r>
            <a:r>
              <a:rPr lang="it-IT" dirty="0" err="1"/>
              <a:t>add</a:t>
            </a:r>
            <a:r>
              <a:rPr lang="it-IT" dirty="0"/>
              <a:t> images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21324F5F-9713-4711-88FE-F5A86A75A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0" algn="ctr">
              <a:buNone/>
            </a:pPr>
            <a:endParaRPr lang="it-IT" dirty="0"/>
          </a:p>
          <a:p>
            <a:pPr marL="228600" indent="0" algn="ctr">
              <a:buNone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img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src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="images/Trento.jpg"&gt;</a:t>
            </a:r>
          </a:p>
          <a:p>
            <a:pPr marL="228600" indent="0" algn="ctr"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0" algn="ctr"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0">
              <a:buNone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dirty="0"/>
              <a:t>   Tag name</a:t>
            </a:r>
          </a:p>
          <a:p>
            <a:pPr marL="228600" indent="0">
              <a:buNone/>
            </a:pPr>
            <a:r>
              <a:rPr lang="it-IT" dirty="0"/>
              <a:t>	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img</a:t>
            </a:r>
            <a:r>
              <a:rPr lang="it-IT" dirty="0"/>
              <a:t> stands for image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21BCA7-4227-4B6A-9987-126F0A2B8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teacher Corrente Maria Luisa</a:t>
            </a:r>
            <a:endParaRPr lang="en-US" dirty="0"/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396A452C-91F8-4A0A-A86A-B8FEC9586798}"/>
              </a:ext>
            </a:extLst>
          </p:cNvPr>
          <p:cNvSpPr/>
          <p:nvPr/>
        </p:nvSpPr>
        <p:spPr>
          <a:xfrm>
            <a:off x="3498221" y="2825812"/>
            <a:ext cx="879226" cy="53023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E77C5A7A-9D84-4711-BAED-8C00A7FD3C31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3937834" y="3356044"/>
            <a:ext cx="0" cy="112840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512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C12622-A22F-4A12-8621-4926F1D1B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How to </a:t>
            </a:r>
            <a:r>
              <a:rPr lang="it-IT" dirty="0" err="1"/>
              <a:t>add</a:t>
            </a:r>
            <a:r>
              <a:rPr lang="it-IT" dirty="0"/>
              <a:t> images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21324F5F-9713-4711-88FE-F5A86A75A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0" algn="ctr">
              <a:buNone/>
            </a:pPr>
            <a:endParaRPr lang="it-IT" dirty="0"/>
          </a:p>
          <a:p>
            <a:pPr marL="228600" indent="0" algn="ctr">
              <a:buNone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img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src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="images/Trento.jpg"&gt;</a:t>
            </a:r>
          </a:p>
          <a:p>
            <a:pPr marL="228600" indent="0" algn="ctr"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0" algn="ctr"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0">
              <a:buNone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dirty="0"/>
              <a:t>   	  </a:t>
            </a:r>
            <a:r>
              <a:rPr lang="it-IT" dirty="0" err="1"/>
              <a:t>Attribute</a:t>
            </a:r>
            <a:endParaRPr lang="it-IT" dirty="0"/>
          </a:p>
          <a:p>
            <a:pPr marL="228600" indent="0">
              <a:buNone/>
            </a:pPr>
            <a:r>
              <a:rPr lang="it-IT" dirty="0"/>
              <a:t>		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src</a:t>
            </a:r>
            <a:r>
              <a:rPr lang="it-IT" dirty="0"/>
              <a:t> stands for source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21BCA7-4227-4B6A-9987-126F0A2B8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teacher Corrente Maria Luisa</a:t>
            </a:r>
            <a:endParaRPr lang="en-US" dirty="0"/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396A452C-91F8-4A0A-A86A-B8FEC9586798}"/>
              </a:ext>
            </a:extLst>
          </p:cNvPr>
          <p:cNvSpPr/>
          <p:nvPr/>
        </p:nvSpPr>
        <p:spPr>
          <a:xfrm>
            <a:off x="4334800" y="2796629"/>
            <a:ext cx="879226" cy="53023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E77C5A7A-9D84-4711-BAED-8C00A7FD3C31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4774413" y="3326861"/>
            <a:ext cx="0" cy="112840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2202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C12622-A22F-4A12-8621-4926F1D1B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How to </a:t>
            </a:r>
            <a:r>
              <a:rPr lang="it-IT" dirty="0" err="1"/>
              <a:t>add</a:t>
            </a:r>
            <a:r>
              <a:rPr lang="it-IT" dirty="0"/>
              <a:t> images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21324F5F-9713-4711-88FE-F5A86A75A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0" algn="ctr">
              <a:buNone/>
            </a:pPr>
            <a:endParaRPr lang="it-IT" dirty="0"/>
          </a:p>
          <a:p>
            <a:pPr marL="228600" indent="0" algn="ctr">
              <a:buNone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img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src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="images/Trento.jpg"&gt;</a:t>
            </a:r>
          </a:p>
          <a:p>
            <a:pPr marL="228600" indent="0" algn="ctr"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0" algn="ctr"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0">
              <a:buNone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dirty="0"/>
              <a:t>   	  		</a:t>
            </a:r>
            <a:r>
              <a:rPr lang="it-IT" dirty="0" err="1"/>
              <a:t>path</a:t>
            </a:r>
            <a:r>
              <a:rPr lang="it-IT" dirty="0"/>
              <a:t> of the image</a:t>
            </a:r>
          </a:p>
          <a:p>
            <a:pPr marL="228600" indent="0">
              <a:buNone/>
            </a:pPr>
            <a:r>
              <a:rPr lang="it-IT" dirty="0"/>
              <a:t>			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need</a:t>
            </a:r>
            <a:r>
              <a:rPr lang="it-IT" dirty="0"/>
              <a:t> to </a:t>
            </a:r>
            <a:r>
              <a:rPr lang="it-IT" dirty="0" err="1"/>
              <a:t>specify</a:t>
            </a:r>
            <a:r>
              <a:rPr lang="it-IT" dirty="0"/>
              <a:t> the format (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*.jpg</a:t>
            </a:r>
            <a:r>
              <a:rPr lang="it-IT" dirty="0"/>
              <a:t>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21BCA7-4227-4B6A-9987-126F0A2B8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teacher Corrente Maria Luisa</a:t>
            </a:r>
            <a:endParaRPr lang="en-US" dirty="0"/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396A452C-91F8-4A0A-A86A-B8FEC9586798}"/>
              </a:ext>
            </a:extLst>
          </p:cNvPr>
          <p:cNvSpPr/>
          <p:nvPr/>
        </p:nvSpPr>
        <p:spPr>
          <a:xfrm>
            <a:off x="5346476" y="2816085"/>
            <a:ext cx="3340323" cy="53023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E77C5A7A-9D84-4711-BAED-8C00A7FD3C31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7016638" y="3346317"/>
            <a:ext cx="0" cy="111867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3077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5E9244-2855-4960-A870-2D1FCC5FA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Focus on the </a:t>
            </a:r>
            <a:r>
              <a:rPr lang="it-IT" dirty="0" err="1"/>
              <a:t>paths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410F67-1E26-4E51-A287-2AEBA6756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indent="0" algn="ctr">
              <a:buNone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images/Trento.jpg</a:t>
            </a:r>
          </a:p>
          <a:p>
            <a:pPr marL="228600" indent="0" algn="ctr"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relative </a:t>
            </a:r>
            <a:r>
              <a:rPr lang="it-IT" dirty="0" err="1"/>
              <a:t>path</a:t>
            </a:r>
            <a:endParaRPr lang="it-IT" dirty="0"/>
          </a:p>
          <a:p>
            <a:endParaRPr lang="it-IT" dirty="0"/>
          </a:p>
          <a:p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means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folder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images</a:t>
            </a:r>
            <a:r>
              <a:rPr lang="it-IT" dirty="0"/>
              <a:t> </a:t>
            </a:r>
            <a:r>
              <a:rPr lang="it-IT" dirty="0" err="1"/>
              <a:t>contains</a:t>
            </a:r>
            <a:r>
              <a:rPr lang="it-IT" dirty="0"/>
              <a:t> the image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Trento.jpg</a:t>
            </a:r>
          </a:p>
          <a:p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A21AC46-C98A-4175-8E29-868628054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teacher Corrente Maria Luisa</a:t>
            </a:r>
            <a:endParaRPr lang="en-US" dirty="0"/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6D0A5475-115D-4BA5-AFBF-4B2A79202301}"/>
              </a:ext>
            </a:extLst>
          </p:cNvPr>
          <p:cNvSpPr/>
          <p:nvPr/>
        </p:nvSpPr>
        <p:spPr>
          <a:xfrm>
            <a:off x="4490441" y="2178657"/>
            <a:ext cx="3544605" cy="53023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1676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F639385F-EF0E-4428-A47E-C19B11E55042}"/>
              </a:ext>
            </a:extLst>
          </p:cNvPr>
          <p:cNvCxnSpPr/>
          <p:nvPr/>
        </p:nvCxnSpPr>
        <p:spPr>
          <a:xfrm>
            <a:off x="5544766" y="4205170"/>
            <a:ext cx="914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465E9244-2855-4960-A870-2D1FCC5FA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Focus on the </a:t>
            </a:r>
            <a:r>
              <a:rPr lang="it-IT" dirty="0" err="1"/>
              <a:t>paths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410F67-1E26-4E51-A287-2AEBA6756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8657"/>
            <a:ext cx="10515600" cy="700951"/>
          </a:xfrm>
        </p:spPr>
        <p:txBody>
          <a:bodyPr>
            <a:normAutofit/>
          </a:bodyPr>
          <a:lstStyle/>
          <a:p>
            <a:pPr marL="228600" indent="0" algn="ctr">
              <a:buNone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images/Trento.jpg</a:t>
            </a:r>
          </a:p>
          <a:p>
            <a:pPr marL="228600" indent="0" algn="ctr"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A21AC46-C98A-4175-8E29-868628054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teacher Corrente Maria Luisa</a:t>
            </a:r>
            <a:endParaRPr lang="en-US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1E5F6C4-BD6C-45F3-BDDA-38AA6D044C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461" y="3429000"/>
            <a:ext cx="1325563" cy="1325563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2E6B0885-1905-4BE6-AE3E-42805DE0E0F4}"/>
              </a:ext>
            </a:extLst>
          </p:cNvPr>
          <p:cNvSpPr txBox="1"/>
          <p:nvPr/>
        </p:nvSpPr>
        <p:spPr>
          <a:xfrm>
            <a:off x="6385735" y="4005753"/>
            <a:ext cx="1432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Trento.png</a:t>
            </a:r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id="{A5231656-9150-43BB-8828-D90C569461E2}"/>
              </a:ext>
            </a:extLst>
          </p:cNvPr>
          <p:cNvSpPr/>
          <p:nvPr/>
        </p:nvSpPr>
        <p:spPr>
          <a:xfrm>
            <a:off x="4490441" y="2188385"/>
            <a:ext cx="3544605" cy="53023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EA01E0E8-D181-467C-8D0B-3601325EBE5A}"/>
              </a:ext>
            </a:extLst>
          </p:cNvPr>
          <p:cNvSpPr txBox="1"/>
          <p:nvPr/>
        </p:nvSpPr>
        <p:spPr>
          <a:xfrm>
            <a:off x="4595532" y="4270902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images</a:t>
            </a:r>
          </a:p>
        </p:txBody>
      </p:sp>
    </p:spTree>
    <p:extLst>
      <p:ext uri="{BB962C8B-B14F-4D97-AF65-F5344CB8AC3E}">
        <p14:creationId xmlns:p14="http://schemas.microsoft.com/office/powerpoint/2010/main" val="3769697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3B4D0F-1D0F-42E0-84B0-8A0A16006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Relative </a:t>
            </a:r>
            <a:r>
              <a:rPr lang="it-IT" dirty="0" err="1"/>
              <a:t>paths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D61F28-D756-4FE7-A5A8-3A8C60216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The browser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search</a:t>
            </a:r>
            <a:r>
              <a:rPr lang="it-IT" dirty="0"/>
              <a:t> for the image, </a:t>
            </a:r>
            <a:r>
              <a:rPr lang="it-IT" dirty="0" err="1"/>
              <a:t>starting</a:t>
            </a:r>
            <a:r>
              <a:rPr lang="it-IT" dirty="0"/>
              <a:t> from the location of the HTML </a:t>
            </a:r>
            <a:r>
              <a:rPr lang="it-IT" dirty="0" err="1"/>
              <a:t>document</a:t>
            </a:r>
            <a:endParaRPr lang="it-IT" dirty="0"/>
          </a:p>
          <a:p>
            <a:endParaRPr lang="it-IT" dirty="0"/>
          </a:p>
          <a:p>
            <a:r>
              <a:rPr lang="it-IT" dirty="0"/>
              <a:t>The last part </a:t>
            </a:r>
            <a:r>
              <a:rPr lang="it-IT" dirty="0" err="1"/>
              <a:t>is</a:t>
            </a:r>
            <a:r>
              <a:rPr lang="it-IT" dirty="0"/>
              <a:t> the name and the format of the image</a:t>
            </a:r>
          </a:p>
          <a:p>
            <a:endParaRPr lang="it-IT" dirty="0"/>
          </a:p>
          <a:p>
            <a:r>
              <a:rPr lang="it-IT" dirty="0" err="1"/>
              <a:t>Folder_name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followed</a:t>
            </a:r>
            <a:r>
              <a:rPr lang="it-IT" dirty="0"/>
              <a:t> by a slash</a:t>
            </a:r>
          </a:p>
          <a:p>
            <a:endParaRPr lang="it-IT" dirty="0"/>
          </a:p>
          <a:p>
            <a:r>
              <a:rPr lang="it-IT" dirty="0"/>
              <a:t>../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used</a:t>
            </a:r>
            <a:r>
              <a:rPr lang="it-IT" dirty="0"/>
              <a:t>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we</a:t>
            </a:r>
            <a:r>
              <a:rPr lang="it-IT" dirty="0"/>
              <a:t> go to an </a:t>
            </a:r>
            <a:r>
              <a:rPr lang="it-IT" dirty="0" err="1"/>
              <a:t>upper</a:t>
            </a:r>
            <a:r>
              <a:rPr lang="it-IT" dirty="0"/>
              <a:t> </a:t>
            </a:r>
            <a:r>
              <a:rPr lang="it-IT" dirty="0" err="1"/>
              <a:t>level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A49C23B-03EA-4E3C-AAD2-DC44DC88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teacher Corrente Maria Luisa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554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410F67-1E26-4E51-A287-2AEBA6756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9770"/>
            <a:ext cx="10515600" cy="5097193"/>
          </a:xfrm>
        </p:spPr>
        <p:txBody>
          <a:bodyPr>
            <a:normAutofit lnSpcReduction="10000"/>
          </a:bodyPr>
          <a:lstStyle/>
          <a:p>
            <a:pPr marL="228600" indent="0" algn="ctr">
              <a:buNone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images/Trento.jpg</a:t>
            </a:r>
          </a:p>
          <a:p>
            <a:pPr marL="228600" indent="0" algn="ctr"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0" algn="ctr"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0" algn="ctr"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0" algn="ctr"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0" algn="ctr"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0" algn="ctr"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0">
              <a:buNone/>
            </a:pPr>
            <a:r>
              <a:rPr lang="it-IT" dirty="0"/>
              <a:t>The HTML page (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index.html</a:t>
            </a:r>
            <a:r>
              <a:rPr lang="it-IT" dirty="0"/>
              <a:t>) and the folder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images</a:t>
            </a:r>
            <a:r>
              <a:rPr lang="it-IT" dirty="0"/>
              <a:t> are </a:t>
            </a:r>
            <a:r>
              <a:rPr lang="it-IT" dirty="0" err="1"/>
              <a:t>at</a:t>
            </a:r>
            <a:r>
              <a:rPr lang="it-IT" dirty="0"/>
              <a:t> the </a:t>
            </a:r>
            <a:r>
              <a:rPr lang="it-IT" dirty="0" err="1"/>
              <a:t>same</a:t>
            </a:r>
            <a:r>
              <a:rPr lang="it-IT" dirty="0"/>
              <a:t> </a:t>
            </a:r>
            <a:r>
              <a:rPr lang="it-IT" dirty="0" err="1"/>
              <a:t>level</a:t>
            </a:r>
            <a:endParaRPr lang="it-IT" dirty="0"/>
          </a:p>
          <a:p>
            <a:pPr marL="228600" indent="0" algn="ctr"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A21AC46-C98A-4175-8E29-868628054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teacher Corrente Maria Luisa</a:t>
            </a:r>
            <a:endParaRPr lang="en-US" dirty="0"/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B3BC4D1D-B1BB-4303-A914-1692418CB007}"/>
              </a:ext>
            </a:extLst>
          </p:cNvPr>
          <p:cNvCxnSpPr/>
          <p:nvPr/>
        </p:nvCxnSpPr>
        <p:spPr>
          <a:xfrm>
            <a:off x="5377269" y="2847383"/>
            <a:ext cx="0" cy="5933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egnaposto contenuto 2">
            <a:extLst>
              <a:ext uri="{FF2B5EF4-FFF2-40B4-BE49-F238E27FC236}">
                <a16:creationId xmlns:a16="http://schemas.microsoft.com/office/drawing/2014/main" id="{38ED3975-115C-4E3F-811B-F3D6790ACA59}"/>
              </a:ext>
            </a:extLst>
          </p:cNvPr>
          <p:cNvSpPr txBox="1">
            <a:spLocks/>
          </p:cNvSpPr>
          <p:nvPr/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2800" kern="1200">
                <a:solidFill>
                  <a:schemeClr val="tx2">
                    <a:alpha val="7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2400" kern="1200">
                <a:solidFill>
                  <a:schemeClr val="tx2">
                    <a:alpha val="7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12573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2">
                    <a:alpha val="7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alpha val="7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211455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alpha val="7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E7A48B08-6B55-4486-BCF1-50F474B9FDE8}"/>
              </a:ext>
            </a:extLst>
          </p:cNvPr>
          <p:cNvSpPr txBox="1"/>
          <p:nvPr/>
        </p:nvSpPr>
        <p:spPr>
          <a:xfrm>
            <a:off x="6716711" y="3720830"/>
            <a:ext cx="1432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Trento.png</a:t>
            </a: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D2E3CCC9-2909-463A-9594-053DE2590580}"/>
              </a:ext>
            </a:extLst>
          </p:cNvPr>
          <p:cNvCxnSpPr/>
          <p:nvPr/>
        </p:nvCxnSpPr>
        <p:spPr>
          <a:xfrm>
            <a:off x="5802311" y="3912039"/>
            <a:ext cx="914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magine 16">
            <a:extLst>
              <a:ext uri="{FF2B5EF4-FFF2-40B4-BE49-F238E27FC236}">
                <a16:creationId xmlns:a16="http://schemas.microsoft.com/office/drawing/2014/main" id="{11405A58-84B9-4BF4-9FFF-E726C9BE6A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437" y="3144077"/>
            <a:ext cx="1325563" cy="1325563"/>
          </a:xfrm>
          <a:prstGeom prst="rect">
            <a:avLst/>
          </a:prstGeom>
        </p:spPr>
      </p:pic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CC733695-6C4B-476A-B08F-E360871C7902}"/>
              </a:ext>
            </a:extLst>
          </p:cNvPr>
          <p:cNvSpPr txBox="1"/>
          <p:nvPr/>
        </p:nvSpPr>
        <p:spPr>
          <a:xfrm>
            <a:off x="4716900" y="2463873"/>
            <a:ext cx="126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index.jpg</a:t>
            </a:r>
          </a:p>
        </p:txBody>
      </p:sp>
      <p:sp>
        <p:nvSpPr>
          <p:cNvPr id="21" name="Rettangolo con angoli arrotondati 20">
            <a:extLst>
              <a:ext uri="{FF2B5EF4-FFF2-40B4-BE49-F238E27FC236}">
                <a16:creationId xmlns:a16="http://schemas.microsoft.com/office/drawing/2014/main" id="{CFF2017C-0E95-43D5-BEC5-ADCEC7FB7E49}"/>
              </a:ext>
            </a:extLst>
          </p:cNvPr>
          <p:cNvSpPr/>
          <p:nvPr/>
        </p:nvSpPr>
        <p:spPr>
          <a:xfrm>
            <a:off x="4412619" y="1116884"/>
            <a:ext cx="3544605" cy="53023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7DE56A16-2B64-4C80-8352-9DADEB9BFF9C}"/>
              </a:ext>
            </a:extLst>
          </p:cNvPr>
          <p:cNvSpPr txBox="1"/>
          <p:nvPr/>
        </p:nvSpPr>
        <p:spPr>
          <a:xfrm>
            <a:off x="4886227" y="3979786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images</a:t>
            </a:r>
          </a:p>
        </p:txBody>
      </p:sp>
    </p:spTree>
    <p:extLst>
      <p:ext uri="{BB962C8B-B14F-4D97-AF65-F5344CB8AC3E}">
        <p14:creationId xmlns:p14="http://schemas.microsoft.com/office/powerpoint/2010/main" val="1416312552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AnalogousFromRegularSeedRightStep">
      <a:dk1>
        <a:srgbClr val="000000"/>
      </a:dk1>
      <a:lt1>
        <a:srgbClr val="FFFFFF"/>
      </a:lt1>
      <a:dk2>
        <a:srgbClr val="2E1B30"/>
      </a:dk2>
      <a:lt2>
        <a:srgbClr val="F3F0F0"/>
      </a:lt2>
      <a:accent1>
        <a:srgbClr val="45AFAD"/>
      </a:accent1>
      <a:accent2>
        <a:srgbClr val="3B82B1"/>
      </a:accent2>
      <a:accent3>
        <a:srgbClr val="4D63C3"/>
      </a:accent3>
      <a:accent4>
        <a:srgbClr val="593EB3"/>
      </a:accent4>
      <a:accent5>
        <a:srgbClr val="994DC3"/>
      </a:accent5>
      <a:accent6>
        <a:srgbClr val="B13BAA"/>
      </a:accent6>
      <a:hlink>
        <a:srgbClr val="BF3F42"/>
      </a:hlink>
      <a:folHlink>
        <a:srgbClr val="7F7F7F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1284</TotalTime>
  <Words>697</Words>
  <Application>Microsoft Office PowerPoint</Application>
  <PresentationFormat>Widescreen</PresentationFormat>
  <Paragraphs>136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6" baseType="lpstr">
      <vt:lpstr>Arial</vt:lpstr>
      <vt:lpstr>Avenir Next LT Pro</vt:lpstr>
      <vt:lpstr>Calibri</vt:lpstr>
      <vt:lpstr>Verdana</vt:lpstr>
      <vt:lpstr>Wingdings</vt:lpstr>
      <vt:lpstr>LuminousVTI</vt:lpstr>
      <vt:lpstr>HTML: images and paths</vt:lpstr>
      <vt:lpstr>How to add images</vt:lpstr>
      <vt:lpstr>How to add images</vt:lpstr>
      <vt:lpstr>How to add images</vt:lpstr>
      <vt:lpstr>How to add images</vt:lpstr>
      <vt:lpstr>Focus on the paths</vt:lpstr>
      <vt:lpstr>Focus on the paths</vt:lpstr>
      <vt:lpstr>Relative paths</vt:lpstr>
      <vt:lpstr>Presentazione standard di PowerPoint</vt:lpstr>
      <vt:lpstr>Presentazione standard di PowerPoint</vt:lpstr>
      <vt:lpstr>Work in pairs</vt:lpstr>
      <vt:lpstr>Absolute paths</vt:lpstr>
      <vt:lpstr>Why using relative paths?</vt:lpstr>
      <vt:lpstr>Some extra attributes</vt:lpstr>
      <vt:lpstr>Some extra attributes</vt:lpstr>
      <vt:lpstr>Some extra attributes</vt:lpstr>
      <vt:lpstr>How to resize the image</vt:lpstr>
      <vt:lpstr>Individual work</vt:lpstr>
      <vt:lpstr>Individual work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HTML: images and paths</dc:title>
  <dc:creator>Luisa Corrente</dc:creator>
  <cp:lastModifiedBy>Luisa Corrente</cp:lastModifiedBy>
  <cp:revision>22</cp:revision>
  <dcterms:created xsi:type="dcterms:W3CDTF">2020-10-28T13:34:59Z</dcterms:created>
  <dcterms:modified xsi:type="dcterms:W3CDTF">2021-04-27T13:39:37Z</dcterms:modified>
</cp:coreProperties>
</file>